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3" r:id="rId2"/>
    <p:sldId id="260" r:id="rId3"/>
    <p:sldId id="285" r:id="rId4"/>
    <p:sldId id="284" r:id="rId5"/>
    <p:sldId id="281" r:id="rId6"/>
    <p:sldId id="286" r:id="rId7"/>
    <p:sldId id="279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halkduster" panose="03050602040202020205" pitchFamily="66" charset="0"/>
      <p:regular r:id="rId15"/>
    </p:embeddedFont>
    <p:embeddedFont>
      <p:font typeface="Comic Sans MS" panose="030F0702030302020204" pitchFamily="66" charset="0"/>
      <p:regular r:id="rId16"/>
      <p:bold r:id="rId17"/>
      <p:italic r:id="rId18"/>
      <p:boldItalic r:id="rId1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4AF27-1E84-4A7D-A195-31D181D8E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C0A7C2-64A3-4CAE-B3C2-C964518A5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77C633-6198-48AE-AF22-B935166A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487217-78C3-4080-8B7D-ABF6820E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A7142-D608-497A-80B8-2F4C8BCA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74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C3B23-4DFB-49B4-B8A1-1D9E22BB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49E7AE-EF7A-41A0-9EA8-AA86DF86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AABB03-DD45-4362-A7FD-AEF67DBB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CD833A-4616-4209-977B-22054CAB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E559AB-2018-481F-B899-FB29D6B9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85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F79ACF-B7D0-4DF0-919F-E734F9811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8787E6-D112-4E97-BF02-AA33BDA8A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13AD1-7147-479C-BE8C-45AE8FD3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EEFFF3-E0DE-4C58-90CB-997E8C7B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313EA8-96DC-4206-8B67-D16222C2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09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3DD04-CAD3-4681-82BB-8B520845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3ADAB3-2AE1-4A54-8D79-6F0CBCDE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1CAD8B-30B5-489A-A2A2-FBCEF181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6E5157-1388-4860-82D3-7EA4A318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AF073-97AC-4AE7-9B85-CCE40B48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7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8D809-E645-447A-9388-AF35A1FE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967136-870D-4F8E-8514-BFD043380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5D6132-8D5A-4A3E-82BC-12616DA3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9F358F-9369-4FFB-BFB0-9FF19B07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A082A6-C2F6-4F41-BE91-2F73AB69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51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C1432-0069-4CF1-8015-C5ECCB0D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9393CE-2FA6-4B28-89D3-10CE72FD5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325638-6937-4D97-BC69-2B91B1AEA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DC9304-BD40-4F02-87F0-9E3E1F49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10438E-B1AF-4E0F-BCF6-9467ED5D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F60E79-27CD-445C-94D8-EC03BEAD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02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FA93-2A01-49A6-987B-B94CEBD2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26EE81-512B-499C-B842-DF160FD07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81B95D-C03C-4826-A31A-9FA17BD6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EC19EE-40F3-46E3-843F-9044B9821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9045FD-4AE5-42AE-A355-A7CAFB99A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65413D8-F852-4832-B318-8939B9EA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5B6702-9BE2-41BD-A110-04E6CB63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77153F-B23B-467D-B6E4-06651CD0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15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FE198-0BF4-410E-A779-51A79F4E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1E62DC-373D-4A8A-8952-7D0FD3CE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1443C1F-AECB-4035-A832-0DE09069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3BC285-A072-41B4-A4B1-95B9A5C4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45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83AB327-7AC8-4E1E-8E80-82AAC64F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DB0A3E-F309-42CE-8FED-603977BA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43790F-D773-427A-84EC-5B09E11D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02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CDEC5-0560-4835-BC6C-B6AEB6FA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8466CC-6A47-4C5A-97FC-AA26BA81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FEFDA6-5A65-4C07-BBBC-E59998BB5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06580B-B178-4833-B222-55387737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393FA5-13E6-4A20-953D-D0DDA996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E6FA48-C04F-45BE-81EC-6A055512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68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1021E-0E6B-4E47-9C46-2C1A1D29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5B9B0F3-162C-42CF-BC97-2706A5B30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99A964-2AA1-4FC7-AB15-3683141CB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49549E-E089-4F9C-971C-11E2E046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CEA504-26DD-4E4E-BE66-40D20F03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5E5054-CA09-4B04-BDC3-B5A5DA41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7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3DAC41-5359-44FE-8857-4F1299D8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53799F-64F3-49D0-B4AC-A7AA42ED1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83C62-FFB9-4EC5-858C-10C9AB86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5CB6F-F116-4DDB-B219-32400013A7B3}" type="datetimeFigureOut">
              <a:rPr lang="es-ES" smtClean="0"/>
              <a:t>24/11/2019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CE202A-DE5E-4B7A-BA72-033D857C0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5AD6A5-583D-46AF-92EF-35F94982B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0B98C-7B10-4149-8B3B-AC31EFC01A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61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6742546" y="2399241"/>
            <a:ext cx="4883397" cy="1029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000" dirty="0">
                <a:latin typeface="Chalkduster" panose="03050602040202020205" pitchFamily="66" charset="0"/>
              </a:rPr>
              <a:t>SÍSIFO</a:t>
            </a:r>
            <a:endParaRPr lang="en-US" sz="6000" dirty="0">
              <a:latin typeface="Chalkduster" panose="03050602040202020205" pitchFamily="66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8BEBE7-9E16-4D2C-BBC6-1B883C3D0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20" b="3"/>
          <a:stretch/>
        </p:blipFill>
        <p:spPr>
          <a:xfrm>
            <a:off x="19" y="10"/>
            <a:ext cx="6043593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78CC4E7-63B1-4CA8-B6ED-147B6423ABDD}"/>
              </a:ext>
            </a:extLst>
          </p:cNvPr>
          <p:cNvSpPr txBox="1"/>
          <p:nvPr/>
        </p:nvSpPr>
        <p:spPr>
          <a:xfrm>
            <a:off x="7739149" y="5930537"/>
            <a:ext cx="38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  <a:latin typeface="Chalkduster" panose="03050602040202020205" pitchFamily="66" charset="0"/>
              </a:rPr>
              <a:t>2 DAST 2 CONTINUOUS</a:t>
            </a:r>
          </a:p>
        </p:txBody>
      </p:sp>
    </p:spTree>
    <p:extLst>
      <p:ext uri="{BB962C8B-B14F-4D97-AF65-F5344CB8AC3E}">
        <p14:creationId xmlns:p14="http://schemas.microsoft.com/office/powerpoint/2010/main" val="128133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9116D90-8EE6-4D40-932D-F1CC7C5B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136" y="1604212"/>
            <a:ext cx="11325727" cy="254977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Jorge Gil Fernández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Víctor Alexander Parrales Álvarez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José Antonio Maldonado Jiménez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Ismael Requena Andreu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433136" y="256674"/>
            <a:ext cx="1132572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2 </a:t>
            </a:r>
            <a:r>
              <a:rPr lang="en-US" sz="4400" dirty="0" err="1">
                <a:solidFill>
                  <a:srgbClr val="00B0F0"/>
                </a:solidFill>
                <a:latin typeface="Chalkduster" panose="03050602040202020205" pitchFamily="66" charset="0"/>
              </a:rPr>
              <a:t>Dast</a:t>
            </a:r>
            <a:r>
              <a:rPr lang="en-U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 2 Continuous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5FAAAB-0E83-4FA8-9773-1DE592818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1" y="4460317"/>
            <a:ext cx="8299269" cy="20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9116D90-8EE6-4D40-932D-F1CC7C5B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136" y="1604211"/>
            <a:ext cx="11325727" cy="4796589"/>
          </a:xfrm>
        </p:spPr>
        <p:txBody>
          <a:bodyPr>
            <a:normAutofit/>
          </a:bodyPr>
          <a:lstStyle/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algn="l"/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La integración de diferentes herramientas DAST en un entorno de CI/CD que permita conocer si una aplicación cumple con unos mínimos de seguridad parar poder desplegarse en un entorno de producción.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433136" y="256674"/>
            <a:ext cx="1132572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¿</a:t>
            </a:r>
            <a:r>
              <a:rPr lang="en-US" sz="4400" dirty="0" err="1">
                <a:solidFill>
                  <a:srgbClr val="00B0F0"/>
                </a:solidFill>
                <a:latin typeface="Chalkduster" panose="03050602040202020205" pitchFamily="66" charset="0"/>
              </a:rPr>
              <a:t>Qué</a:t>
            </a:r>
            <a:r>
              <a:rPr lang="en-U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 es </a:t>
            </a:r>
            <a:r>
              <a:rPr lang="en-US" sz="4400" dirty="0" err="1">
                <a:solidFill>
                  <a:srgbClr val="00B0F0"/>
                </a:solidFill>
                <a:latin typeface="Chalkduster" panose="03050602040202020205" pitchFamily="66" charset="0"/>
              </a:rPr>
              <a:t>Sísifo</a:t>
            </a:r>
            <a:r>
              <a:rPr lang="en-U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309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9116D90-8EE6-4D40-932D-F1CC7C5B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136" y="1604211"/>
            <a:ext cx="11325727" cy="4796589"/>
          </a:xfrm>
        </p:spPr>
        <p:txBody>
          <a:bodyPr>
            <a:normAutofit/>
          </a:bodyPr>
          <a:lstStyle/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algn="just"/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En entornos CI/CD existen diferentes etapas orientadas a validar software que se desarrolla.</a:t>
            </a:r>
          </a:p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algn="just"/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Sísifo proporciona una visión global del estado de seguridad </a:t>
            </a:r>
            <a:r>
              <a:rPr lang="es-ES" sz="3300">
                <a:solidFill>
                  <a:schemeClr val="bg1"/>
                </a:solidFill>
                <a:latin typeface="Chalkduster" panose="03050602040202020205" pitchFamily="66" charset="0"/>
              </a:rPr>
              <a:t>del software.</a:t>
            </a:r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433136" y="256674"/>
            <a:ext cx="11325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¿Por qué Sísifo?</a:t>
            </a:r>
          </a:p>
        </p:txBody>
      </p:sp>
    </p:spTree>
    <p:extLst>
      <p:ext uri="{BB962C8B-B14F-4D97-AF65-F5344CB8AC3E}">
        <p14:creationId xmlns:p14="http://schemas.microsoft.com/office/powerpoint/2010/main" val="31621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9116D90-8EE6-4D40-932D-F1CC7C5B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136" y="1604211"/>
            <a:ext cx="11325727" cy="4796589"/>
          </a:xfrm>
        </p:spPr>
        <p:txBody>
          <a:bodyPr>
            <a:normAutofit/>
          </a:bodyPr>
          <a:lstStyle/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Equipos de desarrollo con presupuesto ajustado</a:t>
            </a:r>
          </a:p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300" dirty="0">
                <a:solidFill>
                  <a:schemeClr val="bg1"/>
                </a:solidFill>
                <a:latin typeface="Chalkduster" panose="03050602040202020205" pitchFamily="66" charset="0"/>
              </a:rPr>
              <a:t>Equipos de desarrollo grandes</a:t>
            </a:r>
          </a:p>
          <a:p>
            <a:pPr algn="just"/>
            <a:endParaRPr lang="es-ES" sz="3300" dirty="0">
              <a:solidFill>
                <a:schemeClr val="bg1"/>
              </a:solidFill>
              <a:latin typeface="Chalkduster" panose="03050602040202020205" pitchFamily="66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433136" y="256674"/>
            <a:ext cx="11325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¿Para quién es Sísifo?</a:t>
            </a:r>
          </a:p>
        </p:txBody>
      </p:sp>
    </p:spTree>
    <p:extLst>
      <p:ext uri="{BB962C8B-B14F-4D97-AF65-F5344CB8AC3E}">
        <p14:creationId xmlns:p14="http://schemas.microsoft.com/office/powerpoint/2010/main" val="403099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adroTexto 50">
            <a:extLst>
              <a:ext uri="{FF2B5EF4-FFF2-40B4-BE49-F238E27FC236}">
                <a16:creationId xmlns:a16="http://schemas.microsoft.com/office/drawing/2014/main" id="{DF7A8821-B522-4661-AE5C-3A0413C16B5E}"/>
              </a:ext>
            </a:extLst>
          </p:cNvPr>
          <p:cNvSpPr txBox="1"/>
          <p:nvPr/>
        </p:nvSpPr>
        <p:spPr>
          <a:xfrm>
            <a:off x="9024122" y="3235556"/>
            <a:ext cx="9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FF9B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KO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433136" y="256674"/>
            <a:ext cx="11325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00B0F0"/>
                </a:solidFill>
                <a:latin typeface="Chalkduster" panose="03050602040202020205" pitchFamily="66" charset="0"/>
              </a:rPr>
              <a:t>¿Que haremos?</a:t>
            </a:r>
          </a:p>
        </p:txBody>
      </p:sp>
      <p:sp>
        <p:nvSpPr>
          <p:cNvPr id="7" name="Rectángulo redondeado 5">
            <a:extLst>
              <a:ext uri="{FF2B5EF4-FFF2-40B4-BE49-F238E27FC236}">
                <a16:creationId xmlns:a16="http://schemas.microsoft.com/office/drawing/2014/main" id="{156174AA-4868-4478-887A-C0CEC49D44E5}"/>
              </a:ext>
            </a:extLst>
          </p:cNvPr>
          <p:cNvSpPr/>
          <p:nvPr/>
        </p:nvSpPr>
        <p:spPr>
          <a:xfrm>
            <a:off x="499470" y="1735378"/>
            <a:ext cx="10947862" cy="3999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BB41D21-F79A-46B3-B1E8-FC049BC84C32}"/>
              </a:ext>
            </a:extLst>
          </p:cNvPr>
          <p:cNvCxnSpPr/>
          <p:nvPr/>
        </p:nvCxnSpPr>
        <p:spPr>
          <a:xfrm flipV="1">
            <a:off x="793530" y="1943195"/>
            <a:ext cx="1119446" cy="831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942EEC6-7E00-434F-B1C7-6306D710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92" y="1759858"/>
            <a:ext cx="348437" cy="3666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EB2BDA-336C-4852-8D11-84FF678B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2" y="1759859"/>
            <a:ext cx="348437" cy="366674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BDF2F99-6A84-4BF5-B85C-A2E02068AC59}"/>
              </a:ext>
            </a:extLst>
          </p:cNvPr>
          <p:cNvCxnSpPr/>
          <p:nvPr/>
        </p:nvCxnSpPr>
        <p:spPr>
          <a:xfrm>
            <a:off x="1999968" y="1943195"/>
            <a:ext cx="109291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2936A4EF-C94F-44EF-A0EA-F1BF6C7F3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673" y="1759858"/>
            <a:ext cx="348437" cy="366674"/>
          </a:xfrm>
          <a:prstGeom prst="rect">
            <a:avLst/>
          </a:prstGeom>
        </p:spPr>
      </p:pic>
      <p:sp>
        <p:nvSpPr>
          <p:cNvPr id="43" name="Flecha derecha 66">
            <a:extLst>
              <a:ext uri="{FF2B5EF4-FFF2-40B4-BE49-F238E27FC236}">
                <a16:creationId xmlns:a16="http://schemas.microsoft.com/office/drawing/2014/main" id="{35707066-91F5-418F-B590-A8CB574DBF0C}"/>
              </a:ext>
            </a:extLst>
          </p:cNvPr>
          <p:cNvSpPr/>
          <p:nvPr/>
        </p:nvSpPr>
        <p:spPr>
          <a:xfrm>
            <a:off x="8252208" y="3463561"/>
            <a:ext cx="460559" cy="2518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09EFE23-49D2-4E4F-9E40-B83013D8336D}"/>
              </a:ext>
            </a:extLst>
          </p:cNvPr>
          <p:cNvGrpSpPr/>
          <p:nvPr/>
        </p:nvGrpSpPr>
        <p:grpSpPr>
          <a:xfrm>
            <a:off x="8248326" y="4006865"/>
            <a:ext cx="3781335" cy="899801"/>
            <a:chOff x="8248326" y="4006865"/>
            <a:chExt cx="3781335" cy="899801"/>
          </a:xfrm>
        </p:grpSpPr>
        <p:sp>
          <p:nvSpPr>
            <p:cNvPr id="44" name="Flecha derecha 67">
              <a:extLst>
                <a:ext uri="{FF2B5EF4-FFF2-40B4-BE49-F238E27FC236}">
                  <a16:creationId xmlns:a16="http://schemas.microsoft.com/office/drawing/2014/main" id="{43E5CCB0-9E42-4B53-BB24-275105722440}"/>
                </a:ext>
              </a:extLst>
            </p:cNvPr>
            <p:cNvSpPr/>
            <p:nvPr/>
          </p:nvSpPr>
          <p:spPr>
            <a:xfrm>
              <a:off x="8248326" y="4006865"/>
              <a:ext cx="460559" cy="2518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2FFACDEC-733C-4AD4-8F73-F74FFF15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9403" y="4036952"/>
              <a:ext cx="3280258" cy="869714"/>
            </a:xfrm>
            <a:prstGeom prst="rect">
              <a:avLst/>
            </a:prstGeom>
          </p:spPr>
        </p:pic>
      </p:grp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3BE8875-BD01-4EC1-B3F6-39C327E851FB}"/>
              </a:ext>
            </a:extLst>
          </p:cNvPr>
          <p:cNvCxnSpPr/>
          <p:nvPr/>
        </p:nvCxnSpPr>
        <p:spPr>
          <a:xfrm flipV="1">
            <a:off x="3092886" y="1943195"/>
            <a:ext cx="3743046" cy="239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BED4DAA-3D2D-4810-A5FD-4D4827576150}"/>
              </a:ext>
            </a:extLst>
          </p:cNvPr>
          <p:cNvSpPr txBox="1"/>
          <p:nvPr/>
        </p:nvSpPr>
        <p:spPr>
          <a:xfrm>
            <a:off x="9024122" y="3237045"/>
            <a:ext cx="9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OK</a:t>
            </a: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FBB415FB-2F34-447C-923C-62AEA40422AD}"/>
              </a:ext>
            </a:extLst>
          </p:cNvPr>
          <p:cNvCxnSpPr/>
          <p:nvPr/>
        </p:nvCxnSpPr>
        <p:spPr>
          <a:xfrm>
            <a:off x="6873054" y="1943110"/>
            <a:ext cx="4219009" cy="8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2E3236B8-DE2A-4318-952C-3F54CAB77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7781" b="4598"/>
          <a:stretch/>
        </p:blipFill>
        <p:spPr>
          <a:xfrm>
            <a:off x="6660067" y="1765583"/>
            <a:ext cx="380410" cy="349815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3A9D1D0-B4DE-4C9D-9642-E7E778F9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682" y="1779057"/>
            <a:ext cx="372208" cy="330851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A374D02F-7F91-4789-ACC9-D7536D5A5405}"/>
              </a:ext>
            </a:extLst>
          </p:cNvPr>
          <p:cNvGrpSpPr/>
          <p:nvPr/>
        </p:nvGrpSpPr>
        <p:grpSpPr>
          <a:xfrm>
            <a:off x="4922078" y="1768298"/>
            <a:ext cx="3429321" cy="3769166"/>
            <a:chOff x="4922078" y="1768298"/>
            <a:chExt cx="3429321" cy="3769166"/>
          </a:xfrm>
        </p:grpSpPr>
        <p:sp>
          <p:nvSpPr>
            <p:cNvPr id="32" name="Rectángulo redondeado 48">
              <a:extLst>
                <a:ext uri="{FF2B5EF4-FFF2-40B4-BE49-F238E27FC236}">
                  <a16:creationId xmlns:a16="http://schemas.microsoft.com/office/drawing/2014/main" id="{B67F477A-AB24-456E-8A5F-96F6860A0831}"/>
                </a:ext>
              </a:extLst>
            </p:cNvPr>
            <p:cNvSpPr/>
            <p:nvPr/>
          </p:nvSpPr>
          <p:spPr>
            <a:xfrm>
              <a:off x="5712245" y="5192085"/>
              <a:ext cx="2639154" cy="3214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D0C88F66-B556-4D3C-81CC-90CE7E65C64F}"/>
                </a:ext>
              </a:extLst>
            </p:cNvPr>
            <p:cNvGrpSpPr/>
            <p:nvPr/>
          </p:nvGrpSpPr>
          <p:grpSpPr>
            <a:xfrm>
              <a:off x="5712245" y="4453929"/>
              <a:ext cx="2639154" cy="1083535"/>
              <a:chOff x="2115014" y="3988724"/>
              <a:chExt cx="2639154" cy="1083535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3896795A-7578-4F24-AB4B-682DC1821954}"/>
                  </a:ext>
                </a:extLst>
              </p:cNvPr>
              <p:cNvGrpSpPr/>
              <p:nvPr/>
            </p:nvGrpSpPr>
            <p:grpSpPr>
              <a:xfrm>
                <a:off x="2115014" y="3988724"/>
                <a:ext cx="2639154" cy="691342"/>
                <a:chOff x="2315145" y="3107574"/>
                <a:chExt cx="2639154" cy="691342"/>
              </a:xfrm>
            </p:grpSpPr>
            <p:sp>
              <p:nvSpPr>
                <p:cNvPr id="37" name="Rectángulo redondeado 53">
                  <a:extLst>
                    <a:ext uri="{FF2B5EF4-FFF2-40B4-BE49-F238E27FC236}">
                      <a16:creationId xmlns:a16="http://schemas.microsoft.com/office/drawing/2014/main" id="{7B657B39-34C7-4EF7-B4B2-DD2739533553}"/>
                    </a:ext>
                  </a:extLst>
                </p:cNvPr>
                <p:cNvSpPr/>
                <p:nvPr/>
              </p:nvSpPr>
              <p:spPr>
                <a:xfrm>
                  <a:off x="2315145" y="3107574"/>
                  <a:ext cx="2639154" cy="324196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 err="1">
                      <a:solidFill>
                        <a:schemeClr val="tx1"/>
                      </a:solidFill>
                    </a:rPr>
                    <a:t>Docker</a:t>
                  </a:r>
                  <a:endParaRPr lang="es-ES" dirty="0"/>
                </a:p>
              </p:txBody>
            </p:sp>
            <p:sp>
              <p:nvSpPr>
                <p:cNvPr id="38" name="Rectángulo redondeado 54">
                  <a:extLst>
                    <a:ext uri="{FF2B5EF4-FFF2-40B4-BE49-F238E27FC236}">
                      <a16:creationId xmlns:a16="http://schemas.microsoft.com/office/drawing/2014/main" id="{1CDA3D60-CF4B-4A6C-90AD-FCB7F4AA66B7}"/>
                    </a:ext>
                  </a:extLst>
                </p:cNvPr>
                <p:cNvSpPr/>
                <p:nvPr/>
              </p:nvSpPr>
              <p:spPr>
                <a:xfrm>
                  <a:off x="2315145" y="3477491"/>
                  <a:ext cx="2639154" cy="32142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45D049B2-2DD1-4393-8DE1-90369DB300C2}"/>
                  </a:ext>
                </a:extLst>
              </p:cNvPr>
              <p:cNvSpPr txBox="1"/>
              <p:nvPr/>
            </p:nvSpPr>
            <p:spPr>
              <a:xfrm>
                <a:off x="2910889" y="4333595"/>
                <a:ext cx="10474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Host OS</a:t>
                </a: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7D26092-B4C2-45C4-8704-3E06CD6D1017}"/>
                  </a:ext>
                </a:extLst>
              </p:cNvPr>
              <p:cNvSpPr txBox="1"/>
              <p:nvPr/>
            </p:nvSpPr>
            <p:spPr>
              <a:xfrm>
                <a:off x="2698913" y="4702927"/>
                <a:ext cx="147135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dirty="0" err="1"/>
                  <a:t>Infrastructure</a:t>
                </a:r>
                <a:endParaRPr lang="es-ES" dirty="0"/>
              </a:p>
            </p:txBody>
          </p:sp>
        </p:grpSp>
        <p:sp>
          <p:nvSpPr>
            <p:cNvPr id="39" name="Rectángulo redondeado 55">
              <a:extLst>
                <a:ext uri="{FF2B5EF4-FFF2-40B4-BE49-F238E27FC236}">
                  <a16:creationId xmlns:a16="http://schemas.microsoft.com/office/drawing/2014/main" id="{528822A6-305C-433F-9A93-20E03A1B35DE}"/>
                </a:ext>
              </a:extLst>
            </p:cNvPr>
            <p:cNvSpPr/>
            <p:nvPr/>
          </p:nvSpPr>
          <p:spPr>
            <a:xfrm>
              <a:off x="5712245" y="3251006"/>
              <a:ext cx="2639154" cy="11572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FD1DCF5B-D68D-45CB-BFA6-9492DA29A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531" y="4502365"/>
              <a:ext cx="316987" cy="227323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66C125E-07F5-4EAF-841A-25ECE959AD21}"/>
                </a:ext>
              </a:extLst>
            </p:cNvPr>
            <p:cNvSpPr txBox="1"/>
            <p:nvPr/>
          </p:nvSpPr>
          <p:spPr>
            <a:xfrm>
              <a:off x="6324124" y="3644941"/>
              <a:ext cx="130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Calculadora</a:t>
              </a:r>
            </a:p>
          </p:txBody>
        </p:sp>
        <p:sp>
          <p:nvSpPr>
            <p:cNvPr id="42" name="Flecha derecha 65">
              <a:extLst>
                <a:ext uri="{FF2B5EF4-FFF2-40B4-BE49-F238E27FC236}">
                  <a16:creationId xmlns:a16="http://schemas.microsoft.com/office/drawing/2014/main" id="{E739C56F-410B-4810-965F-9BB1778DC3E2}"/>
                </a:ext>
              </a:extLst>
            </p:cNvPr>
            <p:cNvSpPr/>
            <p:nvPr/>
          </p:nvSpPr>
          <p:spPr>
            <a:xfrm>
              <a:off x="5445346" y="3754988"/>
              <a:ext cx="460559" cy="2518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BC87FAB2-80CD-4180-965F-7FA297C7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773" y="5168131"/>
              <a:ext cx="342501" cy="342501"/>
            </a:xfrm>
            <a:prstGeom prst="rect">
              <a:avLst/>
            </a:prstGeom>
          </p:spPr>
        </p:pic>
        <p:sp>
          <p:nvSpPr>
            <p:cNvPr id="50" name="Flecha abajo 73">
              <a:extLst>
                <a:ext uri="{FF2B5EF4-FFF2-40B4-BE49-F238E27FC236}">
                  <a16:creationId xmlns:a16="http://schemas.microsoft.com/office/drawing/2014/main" id="{84A84B4D-DF89-4855-8EEF-65734F26C751}"/>
                </a:ext>
              </a:extLst>
            </p:cNvPr>
            <p:cNvSpPr/>
            <p:nvPr/>
          </p:nvSpPr>
          <p:spPr>
            <a:xfrm>
              <a:off x="6705876" y="2321924"/>
              <a:ext cx="260112" cy="407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42D39E04-3883-4FDB-BB1C-C60DFCBF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067" y="1768298"/>
              <a:ext cx="371755" cy="333297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0B8D8FB-AC3D-4FDD-A099-0AA8383A9601}"/>
                </a:ext>
              </a:extLst>
            </p:cNvPr>
            <p:cNvSpPr txBox="1"/>
            <p:nvPr/>
          </p:nvSpPr>
          <p:spPr>
            <a:xfrm rot="16200000">
              <a:off x="4331602" y="3680871"/>
              <a:ext cx="1581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Data input</a:t>
              </a:r>
            </a:p>
          </p:txBody>
        </p:sp>
      </p:grpSp>
      <p:pic>
        <p:nvPicPr>
          <p:cNvPr id="62" name="Imagen 61">
            <a:extLst>
              <a:ext uri="{FF2B5EF4-FFF2-40B4-BE49-F238E27FC236}">
                <a16:creationId xmlns:a16="http://schemas.microsoft.com/office/drawing/2014/main" id="{EDF908D0-FE7A-4EA3-9080-6FA3DF15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071" y="1759858"/>
            <a:ext cx="412509" cy="366674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C6E39CAA-4CC1-4BE0-9082-1B04FF3AF342}"/>
              </a:ext>
            </a:extLst>
          </p:cNvPr>
          <p:cNvGrpSpPr/>
          <p:nvPr/>
        </p:nvGrpSpPr>
        <p:grpSpPr>
          <a:xfrm>
            <a:off x="114714" y="1776547"/>
            <a:ext cx="4210129" cy="4124194"/>
            <a:chOff x="114714" y="1776547"/>
            <a:chExt cx="4210129" cy="4124194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F318C9A-1396-49D7-BD99-8CF3EBFA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997" y="1776547"/>
              <a:ext cx="371755" cy="333297"/>
            </a:xfrm>
            <a:prstGeom prst="rect">
              <a:avLst/>
            </a:prstGeom>
          </p:spPr>
        </p:pic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69C59A5A-128A-49C1-81F4-4E4D49AB2036}"/>
                </a:ext>
              </a:extLst>
            </p:cNvPr>
            <p:cNvGrpSpPr/>
            <p:nvPr/>
          </p:nvGrpSpPr>
          <p:grpSpPr>
            <a:xfrm>
              <a:off x="114714" y="2326037"/>
              <a:ext cx="4210129" cy="3574704"/>
              <a:chOff x="114714" y="2326037"/>
              <a:chExt cx="4210129" cy="3574704"/>
            </a:xfrm>
          </p:grpSpPr>
          <p:grpSp>
            <p:nvGrpSpPr>
              <p:cNvPr id="58" name="Grupo 57">
                <a:extLst>
                  <a:ext uri="{FF2B5EF4-FFF2-40B4-BE49-F238E27FC236}">
                    <a16:creationId xmlns:a16="http://schemas.microsoft.com/office/drawing/2014/main" id="{FB647DF7-B14B-46EA-AE02-2C0528159FB8}"/>
                  </a:ext>
                </a:extLst>
              </p:cNvPr>
              <p:cNvGrpSpPr/>
              <p:nvPr/>
            </p:nvGrpSpPr>
            <p:grpSpPr>
              <a:xfrm>
                <a:off x="1124330" y="2326037"/>
                <a:ext cx="3200513" cy="3574704"/>
                <a:chOff x="1124330" y="2326037"/>
                <a:chExt cx="3200513" cy="3574704"/>
              </a:xfrm>
            </p:grpSpPr>
            <p:sp>
              <p:nvSpPr>
                <p:cNvPr id="6" name="Rectángulo redondeado 32">
                  <a:extLst>
                    <a:ext uri="{FF2B5EF4-FFF2-40B4-BE49-F238E27FC236}">
                      <a16:creationId xmlns:a16="http://schemas.microsoft.com/office/drawing/2014/main" id="{CC7DCD8D-C62D-487C-8A88-0B6249D6B5F1}"/>
                    </a:ext>
                  </a:extLst>
                </p:cNvPr>
                <p:cNvSpPr/>
                <p:nvPr/>
              </p:nvSpPr>
              <p:spPr>
                <a:xfrm>
                  <a:off x="1678656" y="5223660"/>
                  <a:ext cx="2639154" cy="321425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8EE9ABC2-8C20-47A0-AF73-BEFF3040865B}"/>
                    </a:ext>
                  </a:extLst>
                </p:cNvPr>
                <p:cNvGrpSpPr/>
                <p:nvPr/>
              </p:nvGrpSpPr>
              <p:grpSpPr>
                <a:xfrm>
                  <a:off x="1678656" y="4485504"/>
                  <a:ext cx="2639154" cy="1083535"/>
                  <a:chOff x="2115014" y="3988724"/>
                  <a:chExt cx="2639154" cy="1083535"/>
                </a:xfrm>
              </p:grpSpPr>
              <p:grpSp>
                <p:nvGrpSpPr>
                  <p:cNvPr id="16" name="Grupo 15">
                    <a:extLst>
                      <a:ext uri="{FF2B5EF4-FFF2-40B4-BE49-F238E27FC236}">
                        <a16:creationId xmlns:a16="http://schemas.microsoft.com/office/drawing/2014/main" id="{12C7CAD0-2DC0-4030-9123-2B00B78DD4AB}"/>
                      </a:ext>
                    </a:extLst>
                  </p:cNvPr>
                  <p:cNvGrpSpPr/>
                  <p:nvPr/>
                </p:nvGrpSpPr>
                <p:grpSpPr>
                  <a:xfrm>
                    <a:off x="2115014" y="3988724"/>
                    <a:ext cx="2639154" cy="691342"/>
                    <a:chOff x="2315145" y="3107574"/>
                    <a:chExt cx="2639154" cy="691342"/>
                  </a:xfrm>
                </p:grpSpPr>
                <p:sp>
                  <p:nvSpPr>
                    <p:cNvPr id="19" name="Rectángulo redondeado 23">
                      <a:extLst>
                        <a:ext uri="{FF2B5EF4-FFF2-40B4-BE49-F238E27FC236}">
                          <a16:creationId xmlns:a16="http://schemas.microsoft.com/office/drawing/2014/main" id="{4220B75B-C453-4C9D-86B0-BE776220C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5145" y="3107574"/>
                      <a:ext cx="2639154" cy="324196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Docker</a:t>
                      </a:r>
                      <a:endParaRPr lang="es-ES" dirty="0"/>
                    </a:p>
                  </p:txBody>
                </p:sp>
                <p:sp>
                  <p:nvSpPr>
                    <p:cNvPr id="20" name="Rectángulo redondeado 24">
                      <a:extLst>
                        <a:ext uri="{FF2B5EF4-FFF2-40B4-BE49-F238E27FC236}">
                          <a16:creationId xmlns:a16="http://schemas.microsoft.com/office/drawing/2014/main" id="{FA44CCB5-2FFA-4EFF-A13F-B7E301FB8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5145" y="3477491"/>
                      <a:ext cx="2639154" cy="321425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17" name="CuadroTexto 16">
                    <a:extLst>
                      <a:ext uri="{FF2B5EF4-FFF2-40B4-BE49-F238E27FC236}">
                        <a16:creationId xmlns:a16="http://schemas.microsoft.com/office/drawing/2014/main" id="{10CD792C-F219-4081-BDDC-93BCFA41DE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0889" y="4333595"/>
                    <a:ext cx="104740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dirty="0"/>
                      <a:t>Host OS</a:t>
                    </a:r>
                  </a:p>
                </p:txBody>
              </p:sp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6896D53A-D4DD-4849-92EA-8E9D74686E3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8913" y="4702927"/>
                    <a:ext cx="147135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dirty="0" err="1"/>
                      <a:t>Infrastructure</a:t>
                    </a:r>
                    <a:endParaRPr lang="es-ES" dirty="0"/>
                  </a:p>
                </p:txBody>
              </p:sp>
            </p:grpSp>
            <p:sp>
              <p:nvSpPr>
                <p:cNvPr id="21" name="Rectángulo redondeado 30">
                  <a:extLst>
                    <a:ext uri="{FF2B5EF4-FFF2-40B4-BE49-F238E27FC236}">
                      <a16:creationId xmlns:a16="http://schemas.microsoft.com/office/drawing/2014/main" id="{6DB1B863-C731-4D38-8989-639818135150}"/>
                    </a:ext>
                  </a:extLst>
                </p:cNvPr>
                <p:cNvSpPr/>
                <p:nvPr/>
              </p:nvSpPr>
              <p:spPr>
                <a:xfrm>
                  <a:off x="1678656" y="3282581"/>
                  <a:ext cx="1274161" cy="11572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6506F819-2AE3-405D-8283-E1A802626737}"/>
                    </a:ext>
                  </a:extLst>
                </p:cNvPr>
                <p:cNvSpPr txBox="1"/>
                <p:nvPr/>
              </p:nvSpPr>
              <p:spPr>
                <a:xfrm>
                  <a:off x="1918927" y="3413657"/>
                  <a:ext cx="7853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App A</a:t>
                  </a:r>
                </a:p>
              </p:txBody>
            </p:sp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0D50B5C7-DF25-4166-86B3-FCB6D0933DF4}"/>
                    </a:ext>
                  </a:extLst>
                </p:cNvPr>
                <p:cNvSpPr txBox="1"/>
                <p:nvPr/>
              </p:nvSpPr>
              <p:spPr>
                <a:xfrm>
                  <a:off x="1802480" y="3972686"/>
                  <a:ext cx="11137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WPSCAN</a:t>
                  </a:r>
                </a:p>
              </p:txBody>
            </p:sp>
            <p:sp>
              <p:nvSpPr>
                <p:cNvPr id="24" name="Rectángulo redondeado 35">
                  <a:extLst>
                    <a:ext uri="{FF2B5EF4-FFF2-40B4-BE49-F238E27FC236}">
                      <a16:creationId xmlns:a16="http://schemas.microsoft.com/office/drawing/2014/main" id="{48994E3C-6D09-4829-9152-6183BF1CE243}"/>
                    </a:ext>
                  </a:extLst>
                </p:cNvPr>
                <p:cNvSpPr/>
                <p:nvPr/>
              </p:nvSpPr>
              <p:spPr>
                <a:xfrm>
                  <a:off x="3005267" y="3280154"/>
                  <a:ext cx="1319576" cy="11572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BBF48602-371E-4F96-94C5-5F7C166C9098}"/>
                    </a:ext>
                  </a:extLst>
                </p:cNvPr>
                <p:cNvSpPr txBox="1"/>
                <p:nvPr/>
              </p:nvSpPr>
              <p:spPr>
                <a:xfrm>
                  <a:off x="3293781" y="3407911"/>
                  <a:ext cx="77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App A</a:t>
                  </a:r>
                </a:p>
              </p:txBody>
            </p:sp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C07F362D-8F15-4225-8995-27798E729595}"/>
                    </a:ext>
                  </a:extLst>
                </p:cNvPr>
                <p:cNvSpPr txBox="1"/>
                <p:nvPr/>
              </p:nvSpPr>
              <p:spPr>
                <a:xfrm>
                  <a:off x="3127224" y="3967941"/>
                  <a:ext cx="10689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ARACHNI</a:t>
                  </a:r>
                </a:p>
              </p:txBody>
            </p:sp>
            <p:sp>
              <p:nvSpPr>
                <p:cNvPr id="27" name="Flecha abajo 38">
                  <a:extLst>
                    <a:ext uri="{FF2B5EF4-FFF2-40B4-BE49-F238E27FC236}">
                      <a16:creationId xmlns:a16="http://schemas.microsoft.com/office/drawing/2014/main" id="{A9DF7F29-FC3E-4CD2-BDDD-FCE38F3E0908}"/>
                    </a:ext>
                  </a:extLst>
                </p:cNvPr>
                <p:cNvSpPr/>
                <p:nvPr/>
              </p:nvSpPr>
              <p:spPr>
                <a:xfrm>
                  <a:off x="2952817" y="2326037"/>
                  <a:ext cx="260112" cy="407323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8" name="Abrir llave 27">
                  <a:extLst>
                    <a:ext uri="{FF2B5EF4-FFF2-40B4-BE49-F238E27FC236}">
                      <a16:creationId xmlns:a16="http://schemas.microsoft.com/office/drawing/2014/main" id="{6C37E0DF-F2BC-45F9-AAB8-12D4A754078D}"/>
                    </a:ext>
                  </a:extLst>
                </p:cNvPr>
                <p:cNvSpPr/>
                <p:nvPr/>
              </p:nvSpPr>
              <p:spPr>
                <a:xfrm>
                  <a:off x="1124330" y="2973973"/>
                  <a:ext cx="372010" cy="292676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80970C36-E39C-4BCC-BEC5-5412509B8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2942" y="4533940"/>
                  <a:ext cx="316987" cy="227323"/>
                </a:xfrm>
                <a:prstGeom prst="rect">
                  <a:avLst/>
                </a:prstGeom>
              </p:spPr>
            </p:pic>
            <p:cxnSp>
              <p:nvCxnSpPr>
                <p:cNvPr id="30" name="Conector recto de flecha 29">
                  <a:extLst>
                    <a:ext uri="{FF2B5EF4-FFF2-40B4-BE49-F238E27FC236}">
                      <a16:creationId xmlns:a16="http://schemas.microsoft.com/office/drawing/2014/main" id="{E5D92876-963E-475A-AC0A-DEA1B47B1ECC}"/>
                    </a:ext>
                  </a:extLst>
                </p:cNvPr>
                <p:cNvCxnSpPr/>
                <p:nvPr/>
              </p:nvCxnSpPr>
              <p:spPr>
                <a:xfrm flipV="1">
                  <a:off x="3645238" y="3731057"/>
                  <a:ext cx="0" cy="305895"/>
                </a:xfrm>
                <a:prstGeom prst="straightConnector1">
                  <a:avLst/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de flecha 30">
                  <a:extLst>
                    <a:ext uri="{FF2B5EF4-FFF2-40B4-BE49-F238E27FC236}">
                      <a16:creationId xmlns:a16="http://schemas.microsoft.com/office/drawing/2014/main" id="{F8C5AC01-F695-4A25-B69E-FDE36069D7E8}"/>
                    </a:ext>
                  </a:extLst>
                </p:cNvPr>
                <p:cNvCxnSpPr/>
                <p:nvPr/>
              </p:nvCxnSpPr>
              <p:spPr>
                <a:xfrm flipV="1">
                  <a:off x="2326285" y="3731057"/>
                  <a:ext cx="0" cy="305895"/>
                </a:xfrm>
                <a:prstGeom prst="straightConnector1">
                  <a:avLst/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9" name="Imagen 58">
                <a:extLst>
                  <a:ext uri="{FF2B5EF4-FFF2-40B4-BE49-F238E27FC236}">
                    <a16:creationId xmlns:a16="http://schemas.microsoft.com/office/drawing/2014/main" id="{38CFEEC9-4823-476B-8A77-D3BEAA7C2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714" y="3930217"/>
                <a:ext cx="903628" cy="931275"/>
              </a:xfrm>
              <a:prstGeom prst="rect">
                <a:avLst/>
              </a:prstGeom>
            </p:spPr>
          </p:pic>
        </p:grp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0CDA903-9395-4BF7-84D1-FE74FE8D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79" y="1748724"/>
            <a:ext cx="348437" cy="366674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E6620957-B172-42A2-9E8F-A55FF758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75" y="1755514"/>
            <a:ext cx="348437" cy="3666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37752D-37DD-4C0C-9CE7-A5B48955DF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76" r="11803"/>
          <a:stretch/>
        </p:blipFill>
        <p:spPr>
          <a:xfrm>
            <a:off x="6698901" y="1754881"/>
            <a:ext cx="300297" cy="3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43" grpId="0" animBg="1"/>
      <p:bldP spid="52" grpId="0"/>
      <p:bldP spid="5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AB9C687-870E-47FF-B46B-DC8502B9B45C}"/>
              </a:ext>
            </a:extLst>
          </p:cNvPr>
          <p:cNvSpPr txBox="1"/>
          <p:nvPr/>
        </p:nvSpPr>
        <p:spPr>
          <a:xfrm>
            <a:off x="6096000" y="4329112"/>
            <a:ext cx="5224030" cy="11297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Chalkduster" panose="03050602040202020205" pitchFamily="66" charset="0"/>
              </a:rPr>
              <a:t>Muchas</a:t>
            </a:r>
            <a:r>
              <a:rPr lang="en-US" sz="5400" dirty="0">
                <a:latin typeface="Chalkduster" panose="03050602040202020205" pitchFamily="66" charset="0"/>
              </a:rPr>
              <a:t> Gracias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940A6C4-915E-4263-AE46-FDF98AC06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 r="23197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824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136</Words>
  <Application>Microsoft Office PowerPoint</Application>
  <PresentationFormat>Panorámica</PresentationFormat>
  <Paragraphs>38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Calibri Light</vt:lpstr>
      <vt:lpstr>Chalkduster</vt:lpstr>
      <vt:lpstr>Arial</vt:lpstr>
      <vt:lpstr>Calibri</vt:lpstr>
      <vt:lpstr>Comic Sans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Antonio Maldonado</dc:creator>
  <cp:lastModifiedBy>jorge</cp:lastModifiedBy>
  <cp:revision>6</cp:revision>
  <dcterms:created xsi:type="dcterms:W3CDTF">2019-11-21T18:41:55Z</dcterms:created>
  <dcterms:modified xsi:type="dcterms:W3CDTF">2019-11-24T10:01:17Z</dcterms:modified>
</cp:coreProperties>
</file>